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7"/>
  </p:notesMasterIdLst>
  <p:sldIdLst>
    <p:sldId id="272" r:id="rId2"/>
    <p:sldId id="286" r:id="rId3"/>
    <p:sldId id="280" r:id="rId4"/>
    <p:sldId id="281" r:id="rId5"/>
    <p:sldId id="277" r:id="rId6"/>
    <p:sldId id="294" r:id="rId7"/>
    <p:sldId id="287" r:id="rId8"/>
    <p:sldId id="291" r:id="rId9"/>
    <p:sldId id="293" r:id="rId10"/>
    <p:sldId id="292" r:id="rId11"/>
    <p:sldId id="283" r:id="rId12"/>
    <p:sldId id="278" r:id="rId13"/>
    <p:sldId id="282" r:id="rId14"/>
    <p:sldId id="285" r:id="rId15"/>
    <p:sldId id="270" r:id="rId16"/>
  </p:sldIdLst>
  <p:sldSz cx="9144000" cy="6858000" type="screen4x3"/>
  <p:notesSz cx="6858000" cy="9144000"/>
  <p:embeddedFontLst>
    <p:embeddedFont>
      <p:font typeface="Arial Narrow" panose="020B0604020202020204" pitchFamily="34" charset="0"/>
      <p:regular r:id="rId18"/>
      <p:bold r:id="rId19"/>
      <p:italic r:id="rId20"/>
      <p:boldItalic r:id="rId21"/>
    </p:embeddedFont>
    <p:embeddedFont>
      <p:font typeface="Impact" panose="020B0806030902050204" pitchFamily="34" charset="0"/>
      <p:regular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Narrow" panose="020B0606020202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Narrow" panose="020B060602020203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iei Dingli" initials="AD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83" autoAdjust="0"/>
    <p:restoredTop sz="80992" autoAdjust="0"/>
  </p:normalViewPr>
  <p:slideViewPr>
    <p:cSldViewPr>
      <p:cViewPr varScale="1">
        <p:scale>
          <a:sx n="90" d="100"/>
          <a:sy n="90" d="100"/>
        </p:scale>
        <p:origin x="168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FEB6B-7853-4B18-BD7F-A7D1FF2AB42D}" type="datetimeFigureOut">
              <a:rPr lang="zh-CN" altLang="en-US" smtClean="0"/>
              <a:t>2022/12/26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0E2B7-34E2-492E-A315-ED6057F23B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149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0E2B7-34E2-492E-A315-ED6057F23B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73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MO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0E2B7-34E2-492E-A315-ED6057F23B0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55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0E2B7-34E2-492E-A315-ED6057F23B0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16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0E2B7-34E2-492E-A315-ED6057F23B0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92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0E2B7-34E2-492E-A315-ED6057F23B0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76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0E2B7-34E2-492E-A315-ED6057F23B0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31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0E2B7-34E2-492E-A315-ED6057F23B0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01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0E2B7-34E2-492E-A315-ED6057F23B0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288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B0E2B7-34E2-492E-A315-ED6057F23B0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827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19872" y="2247007"/>
            <a:ext cx="5038328" cy="1470025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19872" y="3717032"/>
            <a:ext cx="5038328" cy="50405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BF428-A827-4581-B7F5-60691DD1306E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42EED-D703-453D-8D11-D0A64782EE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2" t="8997" r="22308"/>
          <a:stretch/>
        </p:blipFill>
        <p:spPr>
          <a:xfrm>
            <a:off x="103445" y="1901899"/>
            <a:ext cx="3031074" cy="324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8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C13C2-EAAF-422D-BD69-708C0940AC82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16175-3CBA-4FB3-A36D-7C2687E819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74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B89D1-371F-42B1-BAA8-F19D04344FF0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B41D3-AF16-4A56-8510-8A6A5EB628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0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87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1114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7" name="图片 6" descr="872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310" y="1126148"/>
            <a:ext cx="7979752" cy="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4D0762-0B03-408C-BD83-D7DF237CC0B7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45583-F3F9-45F0-8B2F-4EF023E3CE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48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40A00-A0B9-455E-B6A2-87E38C94A4D4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0F4FC-82FD-47EE-A0F6-2E92449EF7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92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E623A-E11D-45D5-AAD3-B3669A245FE4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40E173-CAB4-4473-AB52-77265780B8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101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F31AE-B79D-4784-A8C0-392CC6330BD7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B0E6B-D268-448D-AF57-031C1DAE46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4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6C096-94B1-446A-B4BD-B4CF5E99C73F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7345B-B3A1-4D80-B4F5-48B589C024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507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7CFED-B3CF-4C3F-B931-D5D3D7B69393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9E9C0-17E4-490A-9BAF-BF7038C48A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256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19F22-FA8A-449A-B6E8-2E9FDE727F2F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CA492-6B45-49AA-916E-C9F03ADC8E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93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BACA5-61B5-4228-AA63-9347AD59DA41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7D77B-600B-470C-BCEA-7ED62E9A34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3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D9D9"/>
            </a:gs>
            <a:gs pos="27000">
              <a:srgbClr val="FFFFFF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组合 16"/>
          <p:cNvGrpSpPr>
            <a:grpSpLocks/>
          </p:cNvGrpSpPr>
          <p:nvPr/>
        </p:nvGrpSpPr>
        <p:grpSpPr bwMode="auto">
          <a:xfrm>
            <a:off x="0" y="1023938"/>
            <a:ext cx="9145588" cy="1684337"/>
            <a:chOff x="0" y="1052736"/>
            <a:chExt cx="9145285" cy="1684648"/>
          </a:xfrm>
        </p:grpSpPr>
        <p:sp>
          <p:nvSpPr>
            <p:cNvPr id="16" name="矩形 15"/>
            <p:cNvSpPr/>
            <p:nvPr userDrawn="1"/>
          </p:nvSpPr>
          <p:spPr>
            <a:xfrm>
              <a:off x="7938" y="1052736"/>
              <a:ext cx="9137347" cy="14448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alpha val="3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0" y="1152766"/>
              <a:ext cx="9137347" cy="1584618"/>
            </a:xfrm>
            <a:prstGeom prst="rect">
              <a:avLst/>
            </a:prstGeom>
            <a:gradFill>
              <a:gsLst>
                <a:gs pos="0">
                  <a:schemeClr val="bg1">
                    <a:lumMod val="93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4" name="直接连接符 13"/>
            <p:cNvCxnSpPr/>
            <p:nvPr userDrawn="1"/>
          </p:nvCxnSpPr>
          <p:spPr>
            <a:xfrm>
              <a:off x="0" y="1152766"/>
              <a:ext cx="914369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 flipH="1">
            <a:off x="6156325" y="0"/>
            <a:ext cx="2987675" cy="2708275"/>
          </a:xfrm>
          <a:prstGeom prst="rect">
            <a:avLst/>
          </a:prstGeom>
          <a:gradFill>
            <a:gsLst>
              <a:gs pos="0">
                <a:schemeClr val="bg1">
                  <a:alpha val="70000"/>
                </a:schemeClr>
              </a:gs>
              <a:gs pos="9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3132138" cy="2708275"/>
          </a:xfrm>
          <a:prstGeom prst="rect">
            <a:avLst/>
          </a:prstGeom>
          <a:gradFill>
            <a:gsLst>
              <a:gs pos="0">
                <a:schemeClr val="bg1">
                  <a:alpha val="70000"/>
                </a:schemeClr>
              </a:gs>
              <a:gs pos="99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029" name="组合 9"/>
          <p:cNvGrpSpPr>
            <a:grpSpLocks/>
          </p:cNvGrpSpPr>
          <p:nvPr/>
        </p:nvGrpSpPr>
        <p:grpSpPr bwMode="auto">
          <a:xfrm flipH="1">
            <a:off x="2268538" y="603250"/>
            <a:ext cx="6869112" cy="15875"/>
            <a:chOff x="4644008" y="764704"/>
            <a:chExt cx="4499992" cy="66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4644008" y="764683"/>
              <a:ext cx="4499992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99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4644008" y="764756"/>
              <a:ext cx="4499992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99000">
                    <a:schemeClr val="bg1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88900"/>
            <a:ext cx="47625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71E94A7-C91E-4853-A445-1752D47A78F4}" type="datetimeFigureOut">
              <a:rPr lang="zh-CN" altLang="en-US"/>
              <a:pPr>
                <a:defRPr/>
              </a:pPr>
              <a:t>2022/12/26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F4EF5FC-3D98-4310-B164-79A44E4B0A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  <p:sldLayoutId id="2147483684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2800" b="1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fontAlgn="base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800" kern="1200" dirty="0" smtClean="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83AC-4DF2-2527-4D43-944D594A8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9872" y="2247007"/>
            <a:ext cx="5256584" cy="1470025"/>
          </a:xfrm>
        </p:spPr>
        <p:txBody>
          <a:bodyPr/>
          <a:lstStyle/>
          <a:p>
            <a:r>
              <a:rPr lang="zh-CN" altLang="en-US" dirty="0"/>
              <a:t>全景图像拼接与融合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C827B-59E5-9A0C-F07B-DC3699BE6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容逸朗 蒋政 于沛楠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2881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A41-1FBF-B982-0C8E-A02F66A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图像融合算法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E21E-5A8A-D2A0-BAFE-3008F0B2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73" y="1166018"/>
            <a:ext cx="8229600" cy="4525963"/>
          </a:xfrm>
        </p:spPr>
        <p:txBody>
          <a:bodyPr/>
          <a:lstStyle/>
          <a:p>
            <a:r>
              <a:rPr lang="zh-CN" altLang="en-US" dirty="0"/>
              <a:t>加权融合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1E35F-914C-BB04-A5C1-0151651D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72816"/>
            <a:ext cx="6192688" cy="45154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96E5B1-6CF0-B475-40B4-1890F8976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802353"/>
            <a:ext cx="6192688" cy="44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9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A41-1FBF-B982-0C8E-A02F66A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zh-CN" altLang="en-US" dirty="0"/>
              <a:t>多图拼接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E21E-5A8A-D2A0-BAFE-3008F0B2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以三张图片</a:t>
            </a:r>
            <a:r>
              <a:rPr lang="en-US" altLang="zh-CN" dirty="0"/>
              <a:t>A,B,C</a:t>
            </a:r>
            <a:r>
              <a:rPr lang="zh-CN" altLang="en-US" dirty="0"/>
              <a:t>为例</a:t>
            </a:r>
            <a:endParaRPr lang="en-US" altLang="zh-CN" dirty="0"/>
          </a:p>
          <a:p>
            <a:r>
              <a:rPr lang="zh-CN" altLang="en-US" dirty="0"/>
              <a:t>先拼接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，对</a:t>
            </a:r>
            <a:r>
              <a:rPr lang="en-US" altLang="zh-CN" dirty="0"/>
              <a:t>A</a:t>
            </a:r>
            <a:r>
              <a:rPr lang="zh-CN" altLang="en-US" dirty="0"/>
              <a:t>作变换</a:t>
            </a:r>
            <a:endParaRPr lang="en-US" altLang="zh-CN" dirty="0"/>
          </a:p>
          <a:p>
            <a:r>
              <a:rPr lang="zh-CN" altLang="en-US" dirty="0"/>
              <a:t>再拼接</a:t>
            </a:r>
            <a:r>
              <a:rPr lang="en-US" altLang="zh-CN" dirty="0"/>
              <a:t>AB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，对</a:t>
            </a:r>
            <a:r>
              <a:rPr lang="en-US" altLang="zh-CN" dirty="0"/>
              <a:t>C</a:t>
            </a:r>
            <a:r>
              <a:rPr lang="zh-CN" altLang="en-US" dirty="0"/>
              <a:t>作变换</a:t>
            </a:r>
            <a:endParaRPr lang="en-US" altLang="zh-CN" dirty="0"/>
          </a:p>
          <a:p>
            <a:r>
              <a:rPr lang="zh-CN" altLang="en-US" dirty="0"/>
              <a:t>保证</a:t>
            </a:r>
            <a:r>
              <a:rPr lang="en-US" altLang="zh-CN" dirty="0"/>
              <a:t>B</a:t>
            </a:r>
            <a:r>
              <a:rPr lang="zh-CN" altLang="en-US" dirty="0"/>
              <a:t>处于视角中央，形成透视效果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更多图片：左右交替拼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716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3EAA-81DA-9D5B-F9B4-AB140182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zh-CN" altLang="en-US" dirty="0"/>
              <a:t>成果展示</a:t>
            </a:r>
            <a:endParaRPr lang="en-CN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E453E7B-28BE-35FC-DFE7-1BA271D7C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864" y="3789040"/>
            <a:ext cx="8106272" cy="2758896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F15651-ADE1-2BE3-F101-26EB9EA7E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4" y="908720"/>
            <a:ext cx="3837113" cy="27776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C5A111-3362-C8B2-2AB3-5A83389AC9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08720"/>
            <a:ext cx="3837112" cy="27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72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3EAA-81DA-9D5B-F9B4-AB140182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zh-CN" altLang="en-US" dirty="0"/>
              <a:t>成果展示</a:t>
            </a:r>
            <a:endParaRPr lang="en-CN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9CDE336-0E50-A2C0-D864-ADD78B81B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6" y="1022123"/>
            <a:ext cx="2522439" cy="2334869"/>
          </a:xfr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319B0B5-5A88-E4EB-7608-0808788AF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678" y="1022123"/>
            <a:ext cx="2560542" cy="23348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DB9E8B5-7F0A-0B07-E997-EC821EE76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017121"/>
            <a:ext cx="2641104" cy="233487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9DFE652-B22C-62BD-1841-79D9CE2DD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36" y="3441335"/>
            <a:ext cx="8162528" cy="31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72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A41-1FBF-B982-0C8E-A02F66A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/>
              <a:t>TODO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E21E-5A8A-D2A0-BAFE-3008F0B2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尝试更多特征点匹配算法</a:t>
            </a:r>
            <a:endParaRPr lang="en-US" altLang="zh-CN" dirty="0"/>
          </a:p>
          <a:p>
            <a:r>
              <a:rPr lang="zh-CN" altLang="en-US" dirty="0"/>
              <a:t>继续探索不同融合算法的适用场景</a:t>
            </a:r>
            <a:endParaRPr lang="en-US" altLang="zh-CN" dirty="0"/>
          </a:p>
          <a:p>
            <a:r>
              <a:rPr lang="zh-CN" altLang="en-US" dirty="0"/>
              <a:t>尝试四图以上拼接</a:t>
            </a:r>
            <a:endParaRPr lang="en-US" altLang="zh-CN" dirty="0"/>
          </a:p>
          <a:p>
            <a:r>
              <a:rPr lang="zh-CN" altLang="en-US" dirty="0"/>
              <a:t>拼接后进一步完善图片（裁剪、压扩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615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51920" y="2276872"/>
            <a:ext cx="3025775" cy="147002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5400" b="0" dirty="0">
                <a:latin typeface="+mj-lt"/>
              </a:rPr>
              <a:t>THANKS!</a:t>
            </a:r>
            <a:endParaRPr lang="zh-CN" altLang="en-US" sz="5400" b="0" dirty="0"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145607" y="3370660"/>
            <a:ext cx="2433638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A41-1FBF-B982-0C8E-A02F66A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</a:t>
            </a:r>
            <a:r>
              <a:rPr lang="en-CN" dirty="0"/>
              <a:t>全景图像拼接与融合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E21E-5A8A-D2A0-BAFE-3008F0B2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目标</a:t>
            </a:r>
            <a:r>
              <a:rPr lang="zh-CN" altLang="en-US" dirty="0"/>
              <a:t>：将多幅图像拼接成一张大尺度的图片</a:t>
            </a:r>
            <a:endParaRPr lang="en-US" altLang="zh-CN" dirty="0"/>
          </a:p>
          <a:p>
            <a:r>
              <a:rPr lang="en-CN" dirty="0"/>
              <a:t>内容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两张图片</a:t>
            </a:r>
            <a:r>
              <a:rPr lang="en-US" altLang="zh-CN" dirty="0"/>
              <a:t>SIFT</a:t>
            </a:r>
            <a:r>
              <a:rPr lang="zh-CN" altLang="en-US" dirty="0"/>
              <a:t>特征匹配</a:t>
            </a:r>
            <a:endParaRPr lang="en-US" altLang="zh-CN" dirty="0"/>
          </a:p>
          <a:p>
            <a:pPr lvl="1"/>
            <a:r>
              <a:rPr lang="zh-CN" altLang="en-US" dirty="0"/>
              <a:t>使用匹配的特征变换矩阵</a:t>
            </a:r>
            <a:endParaRPr lang="en-US" altLang="zh-CN" dirty="0"/>
          </a:p>
          <a:p>
            <a:pPr lvl="1"/>
            <a:r>
              <a:rPr lang="zh-CN" altLang="en-US" dirty="0"/>
              <a:t>使用特征变换矩阵，将某张图片变换到另一张</a:t>
            </a:r>
            <a:endParaRPr lang="en-US" altLang="zh-CN" dirty="0"/>
          </a:p>
          <a:p>
            <a:pPr lvl="1"/>
            <a:r>
              <a:rPr lang="zh-CN" altLang="en-US" dirty="0"/>
              <a:t>使用线性插值或者泊松融合将两张图片拼接</a:t>
            </a:r>
            <a:endParaRPr lang="en-US" altLang="zh-CN" dirty="0"/>
          </a:p>
          <a:p>
            <a:pPr lvl="1"/>
            <a:r>
              <a:rPr lang="zh-CN" altLang="en-US" dirty="0"/>
              <a:t>在两张图片的基础上实现多张图拼接</a:t>
            </a:r>
            <a:endParaRPr lang="en-US" altLang="zh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2531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A41-1FBF-B982-0C8E-A02F66A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altLang="zh-CN" dirty="0"/>
              <a:t>SIFT</a:t>
            </a:r>
            <a:r>
              <a:rPr lang="zh-CN" altLang="en-US" dirty="0"/>
              <a:t>特征匹配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E21E-5A8A-D2A0-BAFE-3008F0B2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SIFT </a:t>
            </a:r>
            <a:r>
              <a:rPr lang="zh-CN" altLang="en-US" dirty="0"/>
              <a:t>寻找</a:t>
            </a:r>
            <a:r>
              <a:rPr lang="zh-CN" altLang="en-US" b="0" i="0" dirty="0">
                <a:effectLst/>
                <a:latin typeface="Source Sans Pro" panose="020B0604020202020204" pitchFamily="34" charset="0"/>
              </a:rPr>
              <a:t>特征点、描述子</a:t>
            </a:r>
            <a:endParaRPr lang="en-US" altLang="zh-CN" b="0" i="0" dirty="0">
              <a:effectLst/>
              <a:latin typeface="Source Sans Pro" panose="020B0604020202020204" pitchFamily="34" charset="0"/>
            </a:endParaRPr>
          </a:p>
          <a:p>
            <a:r>
              <a:rPr lang="en-US" altLang="zh-CN" dirty="0" err="1">
                <a:latin typeface="Source Sans Pro" panose="020B0604020202020204" pitchFamily="34" charset="0"/>
              </a:rPr>
              <a:t>knnMatch</a:t>
            </a:r>
            <a:r>
              <a:rPr lang="en-US" altLang="zh-CN" dirty="0">
                <a:latin typeface="Source Sans Pro" panose="020B0604020202020204" pitchFamily="34" charset="0"/>
              </a:rPr>
              <a:t> </a:t>
            </a:r>
            <a:r>
              <a:rPr lang="zh-CN" altLang="en-US" dirty="0">
                <a:latin typeface="Source Sans Pro" panose="020B0604020202020204" pitchFamily="34" charset="0"/>
              </a:rPr>
              <a:t>匹配特征点</a:t>
            </a:r>
            <a:endParaRPr lang="en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A1A0CB-5A14-193C-52EF-57DFA5132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96952"/>
            <a:ext cx="8229600" cy="32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8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A41-1FBF-B982-0C8E-A02F66A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zh-CN" altLang="en-US" dirty="0"/>
              <a:t>计算单应性矩阵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E21E-5A8A-D2A0-BAFE-3008F0B2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RANSAC</a:t>
            </a:r>
          </a:p>
          <a:p>
            <a:pPr lvl="1"/>
            <a:r>
              <a:rPr lang="zh-MO" altLang="en-US" dirty="0"/>
              <a:t>每次随机选取四组特征点</a:t>
            </a:r>
            <a:endParaRPr lang="en-US" altLang="zh-MO" dirty="0"/>
          </a:p>
          <a:p>
            <a:pPr lvl="1"/>
            <a:r>
              <a:rPr lang="zh-MO" altLang="en-US" dirty="0"/>
              <a:t>多次迭代找到包含最多内点的模型</a:t>
            </a:r>
            <a:endParaRPr lang="en-US" altLang="zh-MO" dirty="0"/>
          </a:p>
          <a:p>
            <a:r>
              <a:rPr lang="zh-MO" altLang="en-US" dirty="0"/>
              <a:t>矩阵计算</a:t>
            </a:r>
            <a:endParaRPr lang="en-US" altLang="zh-MO" dirty="0"/>
          </a:p>
          <a:p>
            <a:pPr lvl="1"/>
            <a:r>
              <a:rPr lang="zh-MO" altLang="en-US" dirty="0"/>
              <a:t>利用最小二乘法为上一步得到的内点拟合矩阵</a:t>
            </a:r>
            <a:endParaRPr lang="en-CN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C13290-96E8-684D-91B9-A590ECEBC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423933"/>
            <a:ext cx="4733652" cy="22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5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A41-1FBF-B982-0C8E-A02F66A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图像融合算法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E21E-5A8A-D2A0-BAFE-3008F0B2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直接拼接</a:t>
            </a:r>
            <a:endParaRPr lang="en-US" altLang="zh-CN" dirty="0"/>
          </a:p>
          <a:p>
            <a:r>
              <a:rPr lang="zh-CN" altLang="en-US" dirty="0"/>
              <a:t>加权融合：针对重叠部分按照离边界的距离加权融合两张图片的颜色，实现渐变效果</a:t>
            </a:r>
            <a:endParaRPr lang="en-US" altLang="zh-CN" dirty="0"/>
          </a:p>
          <a:p>
            <a:r>
              <a:rPr lang="zh-CN" altLang="en-US" dirty="0"/>
              <a:t>泊松融合：完成图像拼接后，针对重叠部分采用泊松融合，将其融入目标图片中。以此改变拼接交界处图像的颜色以及梯度，达到无缝融合效果</a:t>
            </a:r>
            <a:endParaRPr lang="en-US" altLang="zh-CN" dirty="0"/>
          </a:p>
          <a:p>
            <a:r>
              <a:rPr lang="zh-CN" altLang="en-US" dirty="0"/>
              <a:t>金字塔融合：先生成高斯金字塔，再生成拉普拉斯金字塔，最后生成融合金字塔并进行重建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6085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A41-1FBF-B982-0C8E-A02F66A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图像融合算法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E21E-5A8A-D2A0-BAFE-3008F0B2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73" y="1166018"/>
            <a:ext cx="8229600" cy="4525963"/>
          </a:xfrm>
        </p:spPr>
        <p:txBody>
          <a:bodyPr/>
          <a:lstStyle/>
          <a:p>
            <a:r>
              <a:rPr lang="zh-CN" altLang="en-US" dirty="0"/>
              <a:t>示例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494197-9313-FF66-21E7-CD2FA98B2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44824"/>
            <a:ext cx="3253807" cy="43318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231EB8-2FAB-D59B-2225-86601AD36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18" y="1844824"/>
            <a:ext cx="3244007" cy="43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5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A41-1FBF-B982-0C8E-A02F66A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图像融合算法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E21E-5A8A-D2A0-BAFE-3008F0B2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73" y="1166018"/>
            <a:ext cx="8229600" cy="4525963"/>
          </a:xfrm>
        </p:spPr>
        <p:txBody>
          <a:bodyPr/>
          <a:lstStyle/>
          <a:p>
            <a:r>
              <a:rPr lang="zh-CN" altLang="en-US" dirty="0"/>
              <a:t>直接拼接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1E35F-914C-BB04-A5C1-0151651D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72816"/>
            <a:ext cx="6192688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A41-1FBF-B982-0C8E-A02F66A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图像融合算法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E21E-5A8A-D2A0-BAFE-3008F0B2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73" y="1166018"/>
            <a:ext cx="8229600" cy="4525963"/>
          </a:xfrm>
        </p:spPr>
        <p:txBody>
          <a:bodyPr/>
          <a:lstStyle/>
          <a:p>
            <a:r>
              <a:rPr lang="zh-CN" altLang="en-US" dirty="0"/>
              <a:t>泊松融合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1E35F-914C-BB04-A5C1-0151651D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72816"/>
            <a:ext cx="6192688" cy="45154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53A480-F51B-E749-DBD5-DC4875871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433" y="1782342"/>
            <a:ext cx="6192688" cy="450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8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DA41-1FBF-B982-0C8E-A02F66A6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zh-CN" altLang="en-US" dirty="0"/>
              <a:t>图像融合算法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DE21E-5A8A-D2A0-BAFE-3008F0B25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73" y="1166018"/>
            <a:ext cx="8229600" cy="4525963"/>
          </a:xfrm>
        </p:spPr>
        <p:txBody>
          <a:bodyPr/>
          <a:lstStyle/>
          <a:p>
            <a:r>
              <a:rPr lang="zh-CN" altLang="en-US" dirty="0"/>
              <a:t>金字塔融合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51E35F-914C-BB04-A5C1-0151651D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772816"/>
            <a:ext cx="6192688" cy="45154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6860AC-4CAE-FA5C-08FB-96F41D801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782342"/>
            <a:ext cx="619268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907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dd39fc3d84ee2288cd746677bae3d77a761d579"/>
  <p:tag name="ISPRING_RESOURCE_PATHS_HASH_PRESENTER" val="dd39fc3d84ee2288cd746677bae3d77a761d579"/>
  <p:tag name="MH_CONTENTSID" val="294"/>
  <p:tag name="MH_SECTIONID" val="642,643,644,"/>
</p:tagLst>
</file>

<file path=ppt/theme/theme1.xml><?xml version="1.0" encoding="utf-8"?>
<a:theme xmlns:a="http://schemas.openxmlformats.org/drawingml/2006/main" name="自由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演示">
      <a:majorFont>
        <a:latin typeface="Impact"/>
        <a:ea typeface="微软雅黑"/>
        <a:cs typeface=""/>
      </a:majorFont>
      <a:minorFont>
        <a:latin typeface="Arial Narrow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33119</TotalTime>
  <Words>370</Words>
  <Application>Microsoft Macintosh PowerPoint</Application>
  <PresentationFormat>如螢幕大小 (4:3)</PresentationFormat>
  <Paragraphs>60</Paragraphs>
  <Slides>15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等线</vt:lpstr>
      <vt:lpstr>微软雅黑</vt:lpstr>
      <vt:lpstr>Arial</vt:lpstr>
      <vt:lpstr>Source Sans Pro</vt:lpstr>
      <vt:lpstr>Impact</vt:lpstr>
      <vt:lpstr>新細明體</vt:lpstr>
      <vt:lpstr>Arial Narrow</vt:lpstr>
      <vt:lpstr>自由主题</vt:lpstr>
      <vt:lpstr>全景图像拼接与融合</vt:lpstr>
      <vt:lpstr>0. 全景图像拼接与融合</vt:lpstr>
      <vt:lpstr>1. SIFT特征匹配</vt:lpstr>
      <vt:lpstr>2. 计算单应性矩阵</vt:lpstr>
      <vt:lpstr>3. 图像融合算法</vt:lpstr>
      <vt:lpstr>3. 图像融合算法</vt:lpstr>
      <vt:lpstr>3. 图像融合算法</vt:lpstr>
      <vt:lpstr>3. 图像融合算法</vt:lpstr>
      <vt:lpstr>3. 图像融合算法</vt:lpstr>
      <vt:lpstr>3. 图像融合算法</vt:lpstr>
      <vt:lpstr>4. 多图拼接</vt:lpstr>
      <vt:lpstr>5. 成果展示</vt:lpstr>
      <vt:lpstr>5. 成果展示</vt:lpstr>
      <vt:lpstr>6. TODO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几何建模</dc:title>
  <dc:creator>zsh</dc:creator>
  <cp:lastModifiedBy>Boxworld Iong</cp:lastModifiedBy>
  <cp:revision>487</cp:revision>
  <dcterms:created xsi:type="dcterms:W3CDTF">2011-10-23T03:11:09Z</dcterms:created>
  <dcterms:modified xsi:type="dcterms:W3CDTF">2022-12-26T07:47:04Z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000800b8140000000000010260500207f7000400038000</vt:lpwstr>
  </property>
  <property fmtid="{D5CDD505-2E9C-101B-9397-08002B2CF9AE}" pid="3" name="name">
    <vt:lpwstr>A000520150304A12POFW.ppt</vt:lpwstr>
  </property>
  <property fmtid="{D5CDD505-2E9C-101B-9397-08002B2CF9AE}" pid="4" name="fileid">
    <vt:lpwstr>542214</vt:lpwstr>
  </property>
</Properties>
</file>